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Extra Bold"/>
      <p:regular r:id="rId15"/>
    </p:embeddedFont>
    <p:embeddedFont>
      <p:font typeface="Fraunces Extra Bold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jenkins.io/doc/" TargetMode="External"/><Relationship Id="rId2" Type="http://schemas.openxmlformats.org/officeDocument/2006/relationships/hyperlink" Target="https://plugins.jenkins.io/" TargetMode="External"/><Relationship Id="rId3" Type="http://schemas.openxmlformats.org/officeDocument/2006/relationships/hyperlink" Target="https://www.jenkins.io/solutions/pipeline/" TargetMode="External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338393"/>
            <a:ext cx="596848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Introduction to Jenkins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25612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overview of the leading open-source automation server powering modern DevOps workflows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36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is Jenkins?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97227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is an open-source automation server that enables developers to build, test, and deploy their software reliably through continuous integration and continuous delivery (CI/CD) practices.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30598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74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Automation Server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93790" y="5003959"/>
            <a:ext cx="41821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automates the software development processes including building, testing, and deployment, reducing manual intervention.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986" y="3830598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3986" y="45747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CI/CD Enabler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223986" y="5003959"/>
            <a:ext cx="41823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Facilitates continuous integration by automatically testing code changes and continuous delivery by deploying validated code to production.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302" y="3830598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4302" y="4574738"/>
            <a:ext cx="252817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Extensible Platform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654302" y="5003959"/>
            <a:ext cx="41823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Features a robust plugin ecosystem with over 1,800 plugins that extend its functionality to integrate with virtually any tool in the development lifecycle.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35" y="1287423"/>
            <a:ext cx="8655010" cy="565463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926241" y="538877"/>
            <a:ext cx="3921919" cy="1222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History and Evolution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10146149" y="2054423"/>
            <a:ext cx="22860" cy="5636300"/>
          </a:xfrm>
          <a:prstGeom prst="roundRect">
            <a:avLst>
              <a:gd name="adj" fmla="val 769988"/>
            </a:avLst>
          </a:prstGeom>
          <a:solidFill>
            <a:srgbClr val="CED9CE"/>
          </a:solidFill>
          <a:ln/>
        </p:spPr>
      </p:sp>
      <p:sp>
        <p:nvSpPr>
          <p:cNvPr id="6" name="Shape 2"/>
          <p:cNvSpPr/>
          <p:nvPr/>
        </p:nvSpPr>
        <p:spPr>
          <a:xfrm>
            <a:off x="10343257" y="2262902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CED9CE"/>
          </a:solidFill>
          <a:ln/>
        </p:spPr>
      </p:sp>
      <p:sp>
        <p:nvSpPr>
          <p:cNvPr id="7" name="Shape 3"/>
          <p:cNvSpPr/>
          <p:nvPr/>
        </p:nvSpPr>
        <p:spPr>
          <a:xfrm>
            <a:off x="9926181" y="2054423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8" name="Text 4"/>
          <p:cNvSpPr/>
          <p:nvPr/>
        </p:nvSpPr>
        <p:spPr>
          <a:xfrm>
            <a:off x="9999464" y="2091035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11124128" y="2121575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2004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1124128" y="2544366"/>
            <a:ext cx="27240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Hudson project started at Sun Microsystems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10343257" y="3769757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CED9CE"/>
          </a:solidFill>
          <a:ln/>
        </p:spPr>
      </p:sp>
      <p:sp>
        <p:nvSpPr>
          <p:cNvPr id="12" name="Shape 8"/>
          <p:cNvSpPr/>
          <p:nvPr/>
        </p:nvSpPr>
        <p:spPr>
          <a:xfrm>
            <a:off x="9926181" y="3561278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13" name="Text 9"/>
          <p:cNvSpPr/>
          <p:nvPr/>
        </p:nvSpPr>
        <p:spPr>
          <a:xfrm>
            <a:off x="9999464" y="3597890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11124128" y="3628430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2011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11124128" y="4051221"/>
            <a:ext cx="27240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Forked as Jenkins after Oracle acquisition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0343257" y="5276612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CED9CE"/>
          </a:solidFill>
          <a:ln/>
        </p:spPr>
      </p:sp>
      <p:sp>
        <p:nvSpPr>
          <p:cNvPr id="17" name="Shape 13"/>
          <p:cNvSpPr/>
          <p:nvPr/>
        </p:nvSpPr>
        <p:spPr>
          <a:xfrm>
            <a:off x="9926181" y="5068133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18" name="Text 14"/>
          <p:cNvSpPr/>
          <p:nvPr/>
        </p:nvSpPr>
        <p:spPr>
          <a:xfrm>
            <a:off x="9999464" y="5104745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5"/>
          <p:cNvSpPr/>
          <p:nvPr/>
        </p:nvSpPr>
        <p:spPr>
          <a:xfrm>
            <a:off x="11124128" y="5135285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2016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11124128" y="5558076"/>
            <a:ext cx="27240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2.0 released with Pipeline as code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10343257" y="6783467"/>
            <a:ext cx="586621" cy="22860"/>
          </a:xfrm>
          <a:prstGeom prst="roundRect">
            <a:avLst>
              <a:gd name="adj" fmla="val 769988"/>
            </a:avLst>
          </a:prstGeom>
          <a:solidFill>
            <a:srgbClr val="CED9CE"/>
          </a:solidFill>
          <a:ln/>
        </p:spPr>
      </p:sp>
      <p:sp>
        <p:nvSpPr>
          <p:cNvPr id="22" name="Shape 18"/>
          <p:cNvSpPr/>
          <p:nvPr/>
        </p:nvSpPr>
        <p:spPr>
          <a:xfrm>
            <a:off x="9926181" y="6574988"/>
            <a:ext cx="439936" cy="439936"/>
          </a:xfrm>
          <a:prstGeom prst="roundRect">
            <a:avLst>
              <a:gd name="adj" fmla="val 40010"/>
            </a:avLst>
          </a:prstGeom>
          <a:solidFill>
            <a:srgbClr val="E8F3E8"/>
          </a:solidFill>
          <a:ln/>
        </p:spPr>
      </p:sp>
      <p:sp>
        <p:nvSpPr>
          <p:cNvPr id="23" name="Text 19"/>
          <p:cNvSpPr/>
          <p:nvPr/>
        </p:nvSpPr>
        <p:spPr>
          <a:xfrm>
            <a:off x="9999464" y="6611600"/>
            <a:ext cx="293251" cy="366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0"/>
          <p:cNvSpPr/>
          <p:nvPr/>
        </p:nvSpPr>
        <p:spPr>
          <a:xfrm>
            <a:off x="11124128" y="6642140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2018+</a:t>
            </a:r>
            <a:endParaRPr lang="en-US" sz="1900" dirty="0"/>
          </a:p>
        </p:txBody>
      </p:sp>
      <p:sp>
        <p:nvSpPr>
          <p:cNvPr id="25" name="Text 21"/>
          <p:cNvSpPr/>
          <p:nvPr/>
        </p:nvSpPr>
        <p:spPr>
          <a:xfrm>
            <a:off x="11124128" y="7064931"/>
            <a:ext cx="2724031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Cloud-native features and Kubernetes integration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0877"/>
            <a:ext cx="59231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Jenkins is Popular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1779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has maintained its position as a leading CI/CD tool in the DevOps ecosystem for several compelling reasons: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58572"/>
            <a:ext cx="642223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0797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Open Source &amp; Free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3509010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Zero licensing costs with enterprise-grade capabilities and community support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4379" y="2858572"/>
            <a:ext cx="642223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4A644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35597" y="3079790"/>
            <a:ext cx="35071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Extensive Plugin Ecosystem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35597" y="3509010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Over 1,800 plugins enabling integration with virtually any development tool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93790" y="4563666"/>
            <a:ext cx="642223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43895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15008" y="4784884"/>
            <a:ext cx="34211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Flexibility &amp; Customization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1015008" y="5214104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Adaptable to diverse workflows and technology stacks with Pipeline as Code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414379" y="4563666"/>
            <a:ext cx="642223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4A644E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35597" y="478488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Strong Community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35597" y="5214104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Active development, regular updates, and extensive documentation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29364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factors have made Jenkins the tool of choice for organizations ranging from small startups to large enterprises implementing DevOps practices.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7162"/>
            <a:ext cx="752641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vs. Other CI/CD Tools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124075"/>
            <a:ext cx="13042821" cy="4139922"/>
          </a:xfrm>
          <a:prstGeom prst="roundRect">
            <a:avLst>
              <a:gd name="adj" fmla="val 43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2131695"/>
            <a:ext cx="1302627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01197" y="2258378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Tool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46621" y="2258378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Strengths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688235" y="2258378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Limitations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801410" y="2702600"/>
            <a:ext cx="1302627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1197" y="2829282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46621" y="2829282"/>
            <a:ext cx="39372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Highly customizable, extensive plugins, mature ecosystem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88235" y="2829282"/>
            <a:ext cx="39410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Requires maintenance, server management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801410" y="3591044"/>
            <a:ext cx="1302627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01197" y="3717727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Actions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46621" y="3717727"/>
            <a:ext cx="39372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Tight GitHub integration, cloud-hosted, YAML-based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688235" y="3717727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Limited to GitHub, newer ecosystem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801410" y="4479488"/>
            <a:ext cx="1302627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01197" y="4606171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GitLab CI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46621" y="4606171"/>
            <a:ext cx="39372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Integrated with GitLab, container-native, YAML-based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688235" y="4606171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Best with GitLab repositories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801410" y="5367933"/>
            <a:ext cx="13026271" cy="8884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1197" y="5494615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Azure DevOps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346621" y="5494615"/>
            <a:ext cx="39372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Microsoft ecosystem integration, comprehensive ALM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688235" y="5494615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Less flexible, commercial pricing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793790" y="648723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newer tools offer cloud-native approaches with less maintenance overhead, Jenkins remains popular for its unmatched flexibility and extensibility, especially in complex enterprise environments with diverse technology stacks.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3317"/>
            <a:ext cx="54558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Real-World Use Cases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840230"/>
            <a:ext cx="6422231" cy="2254687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992148" y="203858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859" y="2168723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2148" y="28322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Automated Testing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2148" y="3261479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Netflix uses Jenkins to run thousands of automated tests daily, ensuring high-quality streaming experiences across devices.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14379" y="1840230"/>
            <a:ext cx="6422231" cy="2254687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7612737" y="2038588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48" y="2168723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12737" y="2832259"/>
            <a:ext cx="305835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Continuous Deployment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612737" y="3261479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Amazon leverages Jenkins for continuous deployment pipelines that push code changes to production multiple times per day.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793790" y="4293275"/>
            <a:ext cx="6422231" cy="2572226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92148" y="449163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59" y="4621768"/>
            <a:ext cx="267891" cy="3349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2148" y="52853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Scanning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92148" y="5714524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Financial institutions implement Jenkins pipelines with security scanning tools to identify vulnerabilities before deployment.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414379" y="4293275"/>
            <a:ext cx="6422231" cy="2572226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</p:sp>
      <p:sp>
        <p:nvSpPr>
          <p:cNvPr id="19" name="Shape 14"/>
          <p:cNvSpPr/>
          <p:nvPr/>
        </p:nvSpPr>
        <p:spPr>
          <a:xfrm>
            <a:off x="7612737" y="4491633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448" y="4621768"/>
            <a:ext cx="267891" cy="3349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12737" y="52853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Mobile App Builds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612737" y="5714524"/>
            <a:ext cx="60255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Mobile app developers use Jenkins to automate builds for iOS and Android platforms, managing complex signing and distribution processes.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793790" y="70887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examples demonstrate Jenkins' versatility across industries and use cases, from startups to Fortune 500 companies.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98527"/>
            <a:ext cx="6043970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Jenkins Components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682472"/>
            <a:ext cx="4941094" cy="494109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02561" y="1682472"/>
            <a:ext cx="424220" cy="424220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273225" y="1717774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15257" y="1747242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Master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815257" y="2230398"/>
            <a:ext cx="702897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 controller that schedules jobs, distributes work to agents, and provides the web UI for configuration and monitoring.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202561" y="3210877"/>
            <a:ext cx="424220" cy="424220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273225" y="3246180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815257" y="3275648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Agents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815257" y="3758803"/>
            <a:ext cx="702897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Worker nodes that execute jobs in distributed environments, enabling parallel execution and heterogeneous build environments.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202561" y="4739283"/>
            <a:ext cx="424220" cy="424220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273225" y="4774585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815257" y="4804053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Pipelines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815257" y="5287208"/>
            <a:ext cx="702897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Code-defined workflows that specify the entire CI/CD process, enabling version control and treating infrastructure as code.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202561" y="6267688"/>
            <a:ext cx="424220" cy="424220"/>
          </a:xfrm>
          <a:prstGeom prst="roundRect">
            <a:avLst>
              <a:gd name="adj" fmla="val 40002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273225" y="6302990"/>
            <a:ext cx="282773" cy="353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6815257" y="6332458"/>
            <a:ext cx="235684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Plugins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815257" y="6815614"/>
            <a:ext cx="7028974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Extensions that add functionality and integrations with other tools in the development ecosystem.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1460"/>
            <a:ext cx="720518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Getting Started with Jenkins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813685"/>
            <a:ext cx="4215289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321040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Installation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3639622"/>
            <a:ext cx="38185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Jenkins on Linux, Windows, macOS, or deploy via Docker containers and Kubernetes.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992148" y="4815483"/>
            <a:ext cx="3818573" cy="932736"/>
          </a:xfrm>
          <a:prstGeom prst="roundRect">
            <a:avLst>
              <a:gd name="adj" fmla="val 19151"/>
            </a:avLst>
          </a:prstGeom>
          <a:solidFill>
            <a:srgbClr val="EDF2ED"/>
          </a:solidFill>
          <a:ln/>
        </p:spPr>
      </p:sp>
      <p:sp>
        <p:nvSpPr>
          <p:cNvPr id="7" name="Shape 5"/>
          <p:cNvSpPr/>
          <p:nvPr/>
        </p:nvSpPr>
        <p:spPr>
          <a:xfrm>
            <a:off x="982266" y="4815483"/>
            <a:ext cx="3838337" cy="932736"/>
          </a:xfrm>
          <a:prstGeom prst="roundRect">
            <a:avLst>
              <a:gd name="adj" fmla="val 3192"/>
            </a:avLst>
          </a:prstGeom>
          <a:solidFill>
            <a:srgbClr val="EDF2ED"/>
          </a:solidFill>
          <a:ln/>
        </p:spPr>
      </p:sp>
      <p:sp>
        <p:nvSpPr>
          <p:cNvPr id="8" name="Text 6"/>
          <p:cNvSpPr/>
          <p:nvPr/>
        </p:nvSpPr>
        <p:spPr>
          <a:xfrm>
            <a:off x="1180624" y="4964311"/>
            <a:ext cx="34416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-p 8080:8080 -p 50000:50000 jenkins/jenkins:lts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2516029"/>
            <a:ext cx="4215408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5405795" y="2912745"/>
            <a:ext cx="26252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Initial Configuration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405795" y="3341965"/>
            <a:ext cx="381869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up security, install essential plugins, and configure your first pipeline using the intuitive web interface.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2218373"/>
            <a:ext cx="4215289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9819561" y="2615089"/>
            <a:ext cx="32399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Create Your First Pipeline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819561" y="3044309"/>
            <a:ext cx="381857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Define your CI/CD workflow as code using the Jenkinsfile format, either through the UI or directly in your repository.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616981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Resources: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Official Documentation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|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Plugin Index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| </a:t>
            </a:r>
            <a:pPr algn="l" indent="0" marL="0">
              <a:lnSpc>
                <a:spcPts val="2500"/>
              </a:lnSpc>
              <a:buNone/>
            </a:pPr>
            <a:r>
              <a:rPr lang="en-US" sz="1550" u="sng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Pipeline Examples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93790" y="671060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your attention! Questions?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2025-09-01T17:37:00Z</dcterms:created>
  <dcterms:modified xsi:type="dcterms:W3CDTF">2025-09-01T17:37:00Z</dcterms:modified>
</cp:coreProperties>
</file>